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الاولى </a:t>
            </a:r>
            <a:br>
              <a:rPr lang="ar-IQ" b="1" dirty="0" smtClean="0"/>
            </a:br>
            <a:r>
              <a:rPr lang="ar-IQ" b="1" dirty="0" smtClean="0"/>
              <a:t>مدخل الى علم البيئة</a:t>
            </a:r>
            <a:endParaRPr lang="ar-IQ" b="1" dirty="0"/>
          </a:p>
        </p:txBody>
      </p:sp>
      <p:sp>
        <p:nvSpPr>
          <p:cNvPr id="3" name="Subtitle 2"/>
          <p:cNvSpPr>
            <a:spLocks noGrp="1"/>
          </p:cNvSpPr>
          <p:nvPr>
            <p:ph type="subTitle" idx="1"/>
          </p:nvPr>
        </p:nvSpPr>
        <p:spPr>
          <a:xfrm>
            <a:off x="4724400" y="3886200"/>
            <a:ext cx="3048000" cy="1752600"/>
          </a:xfrm>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en-US" b="1" dirty="0" smtClean="0">
                <a:solidFill>
                  <a:schemeClr val="tx1"/>
                </a:solidFill>
                <a:cs typeface="+mj-cs"/>
              </a:rPr>
              <a:t> </a:t>
            </a:r>
            <a:r>
              <a:rPr lang="ar-IQ" b="1" dirty="0" smtClean="0">
                <a:solidFill>
                  <a:schemeClr val="tx1"/>
                </a:solidFill>
                <a:cs typeface="+mj-cs"/>
              </a:rPr>
              <a:t>مدرس </a:t>
            </a:r>
            <a:r>
              <a:rPr lang="ar-IQ" b="1" dirty="0" smtClean="0">
                <a:solidFill>
                  <a:schemeClr val="tx1"/>
                </a:solidFill>
                <a:cs typeface="+mj-cs"/>
              </a:rPr>
              <a:t>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
        <p:nvSpPr>
          <p:cNvPr id="5" name="Rectangle 4"/>
          <p:cNvSpPr/>
          <p:nvPr/>
        </p:nvSpPr>
        <p:spPr>
          <a:xfrm>
            <a:off x="304800" y="4114800"/>
            <a:ext cx="4343400" cy="1569660"/>
          </a:xfrm>
          <a:prstGeom prst="rect">
            <a:avLst/>
          </a:prstGeom>
        </p:spPr>
        <p:txBody>
          <a:bodyPr wrap="square">
            <a:spAutoFit/>
          </a:bodyPr>
          <a:lstStyle/>
          <a:p>
            <a:pPr algn="ctr"/>
            <a:r>
              <a:rPr lang="ar-IQ" sz="3200" b="1" dirty="0" smtClean="0">
                <a:cs typeface="+mj-cs"/>
              </a:rPr>
              <a:t>اشراف</a:t>
            </a:r>
          </a:p>
          <a:p>
            <a:pPr algn="ctr"/>
            <a:r>
              <a:rPr lang="ar-IQ" sz="3200" b="1" dirty="0" smtClean="0">
                <a:cs typeface="+mj-cs"/>
              </a:rPr>
              <a:t> الاستاذ </a:t>
            </a:r>
            <a:r>
              <a:rPr lang="ar-IQ" sz="3200" b="1" dirty="0">
                <a:cs typeface="+mj-cs"/>
              </a:rPr>
              <a:t>الدكتور كريم حسين خوديم </a:t>
            </a:r>
          </a:p>
        </p:txBody>
      </p:sp>
    </p:spTree>
    <p:extLst>
      <p:ext uri="{BB962C8B-B14F-4D97-AF65-F5344CB8AC3E}">
        <p14:creationId xmlns:p14="http://schemas.microsoft.com/office/powerpoint/2010/main" val="1119806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علم البيئة</a:t>
            </a:r>
            <a:endParaRPr lang="ar-IQ" dirty="0"/>
          </a:p>
        </p:txBody>
      </p:sp>
      <p:sp>
        <p:nvSpPr>
          <p:cNvPr id="3" name="Content Placeholder 2"/>
          <p:cNvSpPr>
            <a:spLocks noGrp="1"/>
          </p:cNvSpPr>
          <p:nvPr>
            <p:ph idx="1"/>
          </p:nvPr>
        </p:nvSpPr>
        <p:spPr/>
        <p:txBody>
          <a:bodyPr>
            <a:normAutofit fontScale="92500" lnSpcReduction="10000"/>
          </a:bodyPr>
          <a:lstStyle/>
          <a:p>
            <a:pPr marL="0" indent="0" algn="r">
              <a:buNone/>
            </a:pPr>
            <a:r>
              <a:rPr lang="ar-IQ" b="1" dirty="0"/>
              <a:t>علم البيئة </a:t>
            </a:r>
            <a:r>
              <a:rPr lang="ar-IQ" b="1" dirty="0" smtClean="0"/>
              <a:t>:</a:t>
            </a:r>
            <a:r>
              <a:rPr lang="ar-IQ" sz="2200" dirty="0" smtClean="0"/>
              <a:t>   </a:t>
            </a:r>
            <a:r>
              <a:rPr lang="ar-IQ" sz="2200" dirty="0"/>
              <a:t>يعرف علم البيئة على انه دراسة الكائنات الحية في محيطها الحيوي ,تعتمد النباتات والحيوانات بعضها على بعض وعلى التربة والهواء والماء التي تساهم كلها في تكوين الغذاء وتغذية الحياة ،تتكون كل الاجسام النباتية والحيوانية من الكربون والأزوت والهيدروجين ، والاكسجين ،فتتحد هذه العناصر الاربعة لتقيم التفاعلات الكيماوية في الكائن الحي فتتدخل في تكوين ألبروتينات والمواد الدهنية والمواد النشوية وغيرها . </a:t>
            </a:r>
            <a:endParaRPr lang="ar-IQ" sz="2200" dirty="0" smtClean="0"/>
          </a:p>
          <a:p>
            <a:pPr marL="0" indent="0" algn="r">
              <a:buNone/>
            </a:pPr>
            <a:r>
              <a:rPr lang="ar-IQ" sz="2400" b="1" dirty="0"/>
              <a:t>التعريف العام لعلم البيئة :</a:t>
            </a:r>
            <a:endParaRPr lang="en-US" sz="2400" dirty="0"/>
          </a:p>
          <a:p>
            <a:pPr marL="0" indent="0" algn="r">
              <a:buNone/>
            </a:pPr>
            <a:r>
              <a:rPr lang="ar-IQ" sz="2400" dirty="0"/>
              <a:t>يقصد بعلم البيئة العلاقة المتبادلة بين الوسط الطبيعي والكائن الحي الذي يعيش فيه . ويعتبر علم البيئة حديثالنشأة أذ هو من العلوم الحديثة بالمقارنة مع العلوم الاخرى التي سبقته في الظهور والدراسة ، ففي مطلع القرن العشرين بدأ علم البيئةيتطور ويأخذ مكاناً هاماً بين العلوم الاخرى لما له من أثر هام على حياة الكائنات الحية التي تعيش في الطبيعة (الانسان بالدرجة الاولى ، حيوانات برية ، حيوانات بحرية ، حيوانات برمائية ، نباتات برية ، نباتات بحرية ) وعلاقة بعضها ببعض وتأثيراتهاعلى بعض .                                           </a:t>
            </a:r>
            <a:endParaRPr lang="en-US" sz="2400" dirty="0"/>
          </a:p>
          <a:p>
            <a:pPr marL="0" indent="0" algn="r">
              <a:buNone/>
            </a:pPr>
            <a:r>
              <a:rPr lang="ar-IQ" sz="2200" dirty="0" smtClean="0"/>
              <a:t>                                                                                                                          </a:t>
            </a:r>
            <a:endParaRPr lang="en-US" sz="2200" dirty="0"/>
          </a:p>
          <a:p>
            <a:endParaRPr lang="ar-IQ" dirty="0"/>
          </a:p>
        </p:txBody>
      </p:sp>
    </p:spTree>
    <p:extLst>
      <p:ext uri="{BB962C8B-B14F-4D97-AF65-F5344CB8AC3E}">
        <p14:creationId xmlns:p14="http://schemas.microsoft.com/office/powerpoint/2010/main" val="398125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العوامل التي أدت الى تطور علم البيئة </a:t>
            </a:r>
            <a:endParaRPr lang="ar-IQ" dirty="0"/>
          </a:p>
        </p:txBody>
      </p:sp>
      <p:sp>
        <p:nvSpPr>
          <p:cNvPr id="3" name="Content Placeholder 2"/>
          <p:cNvSpPr>
            <a:spLocks noGrp="1"/>
          </p:cNvSpPr>
          <p:nvPr>
            <p:ph idx="1"/>
          </p:nvPr>
        </p:nvSpPr>
        <p:spPr/>
        <p:txBody>
          <a:bodyPr>
            <a:normAutofit fontScale="85000" lnSpcReduction="10000"/>
          </a:bodyPr>
          <a:lstStyle/>
          <a:p>
            <a:pPr marL="0" indent="0" algn="r" rtl="1">
              <a:buNone/>
            </a:pPr>
            <a:r>
              <a:rPr lang="ar-IQ" b="1" dirty="0"/>
              <a:t> </a:t>
            </a:r>
            <a:endParaRPr lang="en-US" dirty="0"/>
          </a:p>
          <a:p>
            <a:pPr marL="0" indent="0" algn="r" rtl="1">
              <a:buNone/>
            </a:pPr>
            <a:r>
              <a:rPr lang="ar-IQ" dirty="0" smtClean="0"/>
              <a:t>1- </a:t>
            </a:r>
            <a:r>
              <a:rPr lang="ar-IQ" dirty="0"/>
              <a:t>مشكلة التزايد السكاني في العالم : خاصة في دول العالم الثالث التي تعاني من المشكلات العديدة في كافة المجالات ( الاقتصاد ، الصحة ، المجتمع ، التغذية ، التعليم ) ..، ومما يزيد من حجم هذه المشكلة ما أبرزته الأحصاءات والتوقعات التي تشير الى تعداد سكان العالم سنة 2050 م حوالي 9 بليون نسمة .                    </a:t>
            </a:r>
            <a:endParaRPr lang="en-US" dirty="0"/>
          </a:p>
          <a:p>
            <a:pPr marL="0" indent="0" algn="r" rtl="1">
              <a:buNone/>
            </a:pPr>
            <a:r>
              <a:rPr lang="ar-IQ" dirty="0"/>
              <a:t>2- انتشار الفقر والامراض والمجاعات وتفاقم المشكلات الاجتماعية : في العديد من دول العالم لاسيما دول العالم الثالث التي لم تواكب التقدم العلمي والتقني بعد بل هناك البعض منها التي تتراجع من حيث النمو والتطور بسبب سوء التسيير وعمالة حكامها للغرب ، والحروب الاهلية وانعدام السياسة الديمقراطية الفعلية وقمع المعارضة الفعالة .                                                                                                        </a:t>
            </a:r>
            <a:endParaRPr lang="en-US" dirty="0"/>
          </a:p>
          <a:p>
            <a:pPr marL="0" indent="0" algn="l" rtl="1">
              <a:buNone/>
            </a:pPr>
            <a:endParaRPr lang="ar-IQ" dirty="0"/>
          </a:p>
        </p:txBody>
      </p:sp>
    </p:spTree>
    <p:extLst>
      <p:ext uri="{BB962C8B-B14F-4D97-AF65-F5344CB8AC3E}">
        <p14:creationId xmlns:p14="http://schemas.microsoft.com/office/powerpoint/2010/main" val="172946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العوامل التي أدت الى تطور علم البيئة</a:t>
            </a:r>
            <a:endParaRPr lang="ar-IQ" dirty="0"/>
          </a:p>
        </p:txBody>
      </p:sp>
      <p:sp>
        <p:nvSpPr>
          <p:cNvPr id="3" name="Content Placeholder 2"/>
          <p:cNvSpPr>
            <a:spLocks noGrp="1"/>
          </p:cNvSpPr>
          <p:nvPr>
            <p:ph idx="1"/>
          </p:nvPr>
        </p:nvSpPr>
        <p:spPr>
          <a:xfrm>
            <a:off x="457200" y="1600200"/>
            <a:ext cx="8382000" cy="4525963"/>
          </a:xfrm>
        </p:spPr>
        <p:txBody>
          <a:bodyPr>
            <a:normAutofit fontScale="55000" lnSpcReduction="20000"/>
          </a:bodyPr>
          <a:lstStyle/>
          <a:p>
            <a:pPr marL="0" indent="0" algn="r" rtl="1">
              <a:buNone/>
            </a:pPr>
            <a:r>
              <a:rPr lang="ar-IQ" dirty="0" smtClean="0"/>
              <a:t>3- </a:t>
            </a:r>
            <a:r>
              <a:rPr lang="ar-IQ" dirty="0"/>
              <a:t>تناقص الغطاء النباتي : وبالتحديد الغابات بسبب اقتلاع الاشجار واستخدام اخشابها كمصدر للطاقة وفي عمليات البناء واغراض اخرى ، وتقلص مساحات الاراضي الصالحة للزراعة بسبب التوسع العمراني ، كما تعرضت الكثير من الاراضي الزراعية لظاهرة التصحر التي تهدد الثروة النباتية والزراعية مما أدى الى زيادة مساحة الرقعة الصحراوية مع تناقص عدد الحيوانات وانقراض بعضها .                                      </a:t>
            </a:r>
            <a:endParaRPr lang="en-US" dirty="0"/>
          </a:p>
          <a:p>
            <a:pPr marL="0" indent="0" algn="r">
              <a:buNone/>
            </a:pPr>
            <a:r>
              <a:rPr lang="ar-IQ" dirty="0"/>
              <a:t>4- التقدم الصناعي الواسع والمذهل : وما نجم عنه من أضرارللأنسان بسبب تلوث الهواء ومياه الانهار والبحار والنباتات وغذاء الانسان والحيوان ،بالاضافة الى التلوث الناجم عن عمليات أخرى مثل مكافحة الافات الزراعية بالمبيدات الحشرية التي أدتالى تلوث المحاصيل الزراعية والمياهوالتربة واصابة الانسان والحيوان بالامراض ، وهناك تلوث البيئة الناجم عن استخدام المواد الكيمياوية والاسلحة النووية في الحروب واسلحة الدمار الشامل ، يضاف اليه تلوث الهواء والماء بسبب عمليات التخريب في الحروب .                   </a:t>
            </a:r>
            <a:endParaRPr lang="en-US" dirty="0"/>
          </a:p>
          <a:p>
            <a:pPr marL="0" indent="0" algn="r">
              <a:buNone/>
            </a:pPr>
            <a:r>
              <a:rPr lang="ar-IQ" dirty="0"/>
              <a:t>ولقد أدى سوء التخطيط لبرامج التصنيع ،وبخاصة فيما يتعلق بمواقع انشاد المصانع الى تلوث مياه البحار والانهار والبحيرات المحيطات ، ولقد ترتب على ذلك التلوث نقصان في انتاجية الأحياء المائية وقلة المواد التي يحصل عليها الانسان منجوف البحار والمحيطات ، ولقد أدى تلوث المياه بمخلفات المصانع من مواد كيمياوية سامة الى اصابة الانسان والحيوان والنبات بأمراض وتشوهات مثلت خطوره على حياة الفرد وكيان المجتمع .                                                                                                                           </a:t>
            </a:r>
            <a:endParaRPr lang="en-US" dirty="0"/>
          </a:p>
          <a:p>
            <a:pPr marL="0" indent="0" algn="r">
              <a:buNone/>
            </a:pPr>
            <a:r>
              <a:rPr lang="ar-IQ" dirty="0"/>
              <a:t>5- التقدم الكبير لوسائل النقل والاتصالات : ما أدى الى تفاقم مشكلات تلوث بيئته واصابة الانسان بمختلف الامراض لا سيما التنفسية والجلدية ، بالرغممن ان هذا التقدم قد حقق انجازات هائلة فيما يتعلق بتبادل الفكر والمعرفة والعلوم والابحاث والخبرات والثقافات بين مختلف دول العالم .                                            </a:t>
            </a:r>
            <a:endParaRPr lang="en-US" dirty="0"/>
          </a:p>
          <a:p>
            <a:pPr marL="0" indent="0" algn="r">
              <a:buNone/>
            </a:pPr>
            <a:endParaRPr lang="ar-IQ" dirty="0"/>
          </a:p>
        </p:txBody>
      </p:sp>
    </p:spTree>
    <p:extLst>
      <p:ext uri="{BB962C8B-B14F-4D97-AF65-F5344CB8AC3E}">
        <p14:creationId xmlns:p14="http://schemas.microsoft.com/office/powerpoint/2010/main" val="4006563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marL="0" indent="0" algn="r">
              <a:buNone/>
            </a:pPr>
            <a:r>
              <a:rPr lang="en-US" b="1" dirty="0"/>
              <a:t> </a:t>
            </a:r>
            <a:endParaRPr lang="en-US" dirty="0"/>
          </a:p>
          <a:p>
            <a:pPr marL="0" indent="0" algn="r">
              <a:buNone/>
            </a:pPr>
            <a:r>
              <a:rPr lang="ar-IQ" dirty="0"/>
              <a:t>ينتظم العالم الحي في عدة مستويات يمكن ترتيبها على شكل طفيف حيوي كما هو موضح في الشكل الاتي :</a:t>
            </a:r>
            <a:endParaRPr lang="en-US" dirty="0"/>
          </a:p>
          <a:p>
            <a:pPr marL="0" indent="0" algn="r">
              <a:buNone/>
            </a:pPr>
            <a:r>
              <a:rPr lang="ar-IQ" b="1" dirty="0"/>
              <a:t>عناصر النظام البيئي :</a:t>
            </a:r>
            <a:endParaRPr lang="en-US" dirty="0"/>
          </a:p>
          <a:p>
            <a:pPr marL="0" indent="0" algn="r">
              <a:buNone/>
            </a:pPr>
            <a:r>
              <a:rPr lang="ar-IQ" dirty="0"/>
              <a:t>1- الفرد : هو الكائن الحي الذي يستطيع القيام بجميع الوظائف الحيوية مستقلا عن اي كائن اخر </a:t>
            </a:r>
            <a:endParaRPr lang="en-US" dirty="0"/>
          </a:p>
          <a:p>
            <a:pPr marL="0" indent="0" algn="r">
              <a:buNone/>
            </a:pPr>
            <a:r>
              <a:rPr lang="ar-IQ" dirty="0"/>
              <a:t>2- الجماعة : هي تجمع من الافراد الذين ينتمون الى نوع واحد في مكامن ما .                       </a:t>
            </a:r>
            <a:endParaRPr lang="en-US" dirty="0"/>
          </a:p>
          <a:p>
            <a:pPr marL="0" indent="0" algn="r">
              <a:buNone/>
            </a:pPr>
            <a:r>
              <a:rPr lang="ar-IQ" dirty="0"/>
              <a:t>3- المجتمع (المجمع) : هو تجاوز جماعات عديدة تقوم بينها علاقات ضمن وسط معين ، هذا بالنسبة للمجتمع البشري ، كما يوجد المجمعالنباتي والحيواني وكلاهما يعتبر مجمع حيوي .        </a:t>
            </a:r>
            <a:endParaRPr lang="en-US" dirty="0"/>
          </a:p>
          <a:p>
            <a:pPr marL="0" indent="0" algn="r">
              <a:buNone/>
            </a:pPr>
            <a:r>
              <a:rPr lang="ar-IQ" b="1" dirty="0"/>
              <a:t> </a:t>
            </a:r>
            <a:endParaRPr lang="en-US" dirty="0"/>
          </a:p>
          <a:p>
            <a:pPr marL="0" indent="0" algn="r">
              <a:buNone/>
            </a:pPr>
            <a:r>
              <a:rPr lang="ar-IQ" b="1" dirty="0"/>
              <a:t>مفهوم النظام البيئي :</a:t>
            </a:r>
            <a:endParaRPr lang="en-US" dirty="0"/>
          </a:p>
          <a:p>
            <a:pPr marL="0" indent="0" algn="r">
              <a:buNone/>
            </a:pPr>
            <a:r>
              <a:rPr lang="ar-IQ" dirty="0"/>
              <a:t>أ- معنى النظام : يقصد به مجموعة من العناصر تعمل متكاملة ومتفاعلة فيما بينها ، وان غياب اي جزء منها يؤثر على كامل النظام ، فالانسان يمثل نظاما وكل كائن او وسيلة تمثل نظاما تعمل به ولكل نظام بيئة يعمل بها ، وهذه البيئة تمثل النظام الاعلى له ، وله نظام فرعي يبين مكوناته الاساسية .                                   </a:t>
            </a:r>
            <a:endParaRPr lang="en-US" dirty="0"/>
          </a:p>
          <a:p>
            <a:pPr marL="0" indent="0" algn="r">
              <a:buNone/>
            </a:pPr>
            <a:r>
              <a:rPr lang="ar-IQ" dirty="0"/>
              <a:t>ب- تعريف النظام البيئي : يقصد به تواجد المجمعات الحية ضمن وسط طبيعي غير حي ( هواء ، ماء ، تربة ، طاقة ... ) وبالتالي فهو كيان متكامل ومتوازن يتألف من كائنات حية ، ومكونات غير حية وطاقة شمسية ، ومن التفاعلات المتبادلة فيهكما هو موضح في الشكل الذي يمثل نموذجاَ ايضاحياَ لمنظومة بيئة متوازنة ، حيث تتبادل المواد بين الاجزاء الحية وغير الحية وفق مسار دائري هو بمثابة نظام متكامل ومتوازن .                                                                                                                        </a:t>
            </a:r>
            <a:endParaRPr lang="en-US" dirty="0"/>
          </a:p>
          <a:p>
            <a:pPr marL="0" indent="0" algn="r">
              <a:buNone/>
            </a:pPr>
            <a:r>
              <a:rPr lang="ar-IQ" dirty="0"/>
              <a:t>تمثل الغابة بأحيائها ومكوناتها غير الحية نظاماَ بيئياَ متكاملاَ ، وكذلك الصحراء والبحر والنهر والجبل ... ، وتنشأ بين مكونات النظام البيئي علاقات تخضع الى قوانين طبيعية منظمة تكفل دوامها واستمرار الحياة وقيام نظام بيئي متوازن .</a:t>
            </a:r>
          </a:p>
        </p:txBody>
      </p:sp>
    </p:spTree>
    <p:extLst>
      <p:ext uri="{BB962C8B-B14F-4D97-AF65-F5344CB8AC3E}">
        <p14:creationId xmlns:p14="http://schemas.microsoft.com/office/powerpoint/2010/main" val="149315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مكونات النظام البيئي</a:t>
            </a:r>
            <a:endParaRPr lang="ar-IQ" dirty="0"/>
          </a:p>
        </p:txBody>
      </p:sp>
      <p:sp>
        <p:nvSpPr>
          <p:cNvPr id="3" name="Content Placeholder 2"/>
          <p:cNvSpPr>
            <a:spLocks noGrp="1"/>
          </p:cNvSpPr>
          <p:nvPr>
            <p:ph idx="1"/>
          </p:nvPr>
        </p:nvSpPr>
        <p:spPr/>
        <p:txBody>
          <a:bodyPr>
            <a:normAutofit fontScale="47500" lnSpcReduction="20000"/>
          </a:bodyPr>
          <a:lstStyle/>
          <a:p>
            <a:pPr marL="0" indent="0" algn="r">
              <a:buNone/>
            </a:pPr>
            <a:endParaRPr lang="en-US" dirty="0"/>
          </a:p>
          <a:p>
            <a:pPr marL="0" indent="0" algn="r">
              <a:buNone/>
            </a:pPr>
            <a:r>
              <a:rPr lang="ar-IQ" dirty="0"/>
              <a:t>يتألف النظام البيئي من مكونات غير حية ، ومكونات حية ( الكائنات الحية ) :</a:t>
            </a:r>
            <a:endParaRPr lang="en-US" dirty="0"/>
          </a:p>
          <a:p>
            <a:pPr marL="0" indent="0" algn="r">
              <a:buNone/>
            </a:pPr>
            <a:r>
              <a:rPr lang="ar-IQ" dirty="0"/>
              <a:t>أ- المكونات غير الحية : وهي مكونات لا تتمتع بمظاهر الحياة وتتكون من المواد العضوية ( مخلفات الاحياء والجثث ) وغير العضوية ، وتقسم الى ثلاث اجزاء : جزء مائي ، جزء غازي ، جزء صلب .        </a:t>
            </a:r>
            <a:endParaRPr lang="en-US" dirty="0"/>
          </a:p>
          <a:p>
            <a:pPr marL="0" indent="0" algn="r">
              <a:buNone/>
            </a:pPr>
            <a:r>
              <a:rPr lang="ar-IQ" dirty="0"/>
              <a:t>     </a:t>
            </a:r>
            <a:endParaRPr lang="en-US" dirty="0"/>
          </a:p>
          <a:p>
            <a:pPr marL="0" indent="0" algn="r">
              <a:buNone/>
            </a:pPr>
            <a:r>
              <a:rPr lang="ar-IQ" dirty="0"/>
              <a:t>1- الجزء المائي (الماء) : يشكل الوسط الذي تتم فيه التفاعلات والوظائف الحيوية للكائن الحي ( التغذية ، الاطراح ) ... والماء موطن العديد من الانواع الحية ، وهو مورد طبيعي تزداد اهميته في المناطق الجافة وشبه الجافة لذا لابد من الحفاظ عليه وعدم هدره وترشيد استخدامة .                                                 </a:t>
            </a:r>
            <a:endParaRPr lang="en-US" dirty="0"/>
          </a:p>
          <a:p>
            <a:pPr marL="0" indent="0" algn="r">
              <a:buNone/>
            </a:pPr>
            <a:r>
              <a:rPr lang="ar-IQ" dirty="0"/>
              <a:t>2- الجزء الغازي ( الهواء) : يتألف الهواء من مزيج من الغازات اهمها غاز الاوزون بنسبة 78% والاوكسجين 20.9% ، ثائي الكاربون بنسبة 0.003% بالاضافة الى بخار الماء وغازات اخرى نادرة .   </a:t>
            </a:r>
            <a:endParaRPr lang="en-US" dirty="0"/>
          </a:p>
          <a:p>
            <a:pPr marL="0" indent="0" algn="r">
              <a:buNone/>
            </a:pPr>
            <a:r>
              <a:rPr lang="ar-IQ" dirty="0"/>
              <a:t>- يستخدم الجسم الاوكسجسن لأكسدة الاغذية وتوليد الطاقة للكائن الحي من اجل القيام بالوظائف الحيوية المختلفة .                                                                                                                         </a:t>
            </a:r>
            <a:endParaRPr lang="en-US" dirty="0"/>
          </a:p>
          <a:p>
            <a:pPr marL="0" indent="0" algn="r">
              <a:buNone/>
            </a:pPr>
            <a:r>
              <a:rPr lang="ar-IQ" dirty="0"/>
              <a:t>- يموت الكائن الحي مختنقاَ في حالة نقص الاوكسجين .</a:t>
            </a:r>
            <a:endParaRPr lang="en-US" dirty="0"/>
          </a:p>
          <a:p>
            <a:pPr marL="0" indent="0" algn="r">
              <a:buNone/>
            </a:pPr>
            <a:r>
              <a:rPr lang="ar-IQ" dirty="0"/>
              <a:t>- تمتص النباتات غاز ثنائي اوكسيد الكربون من خلال عملية التركيب الضوئي فتحفظ بالفحم وتطرح غاز الاوكسجين مما يؤدي الى الحفاظ عى نسبته ثابتة في الجو .</a:t>
            </a:r>
            <a:endParaRPr lang="en-US" dirty="0"/>
          </a:p>
          <a:p>
            <a:pPr marL="0" indent="0" algn="r">
              <a:buNone/>
            </a:pPr>
            <a:r>
              <a:rPr lang="ar-IQ" dirty="0"/>
              <a:t>- غاز ثنائي اوكسيدالكاربون هو غاز خانق اذا زادت نسبته عن النسبة الطبيعية ، ادت الى ارتفاع الحرارة على سطح الكره الارضية .</a:t>
            </a:r>
            <a:endParaRPr lang="en-US" dirty="0"/>
          </a:p>
          <a:p>
            <a:pPr marL="0" indent="0" algn="r">
              <a:buNone/>
            </a:pPr>
            <a:r>
              <a:rPr lang="ar-IQ" dirty="0"/>
              <a:t>3- الجزء الصلب ( اليابسة ) : تتألف اليابسة من الصخوروالرواسب والاتربة التي تتواجد وتعيش بها كائنات مختلفة ، وللعناصر المعدنية والعضوية الموجودة في التربة دور هام في حياة كائنات الحية وفي تكوين مادتها ، والتربة مورد طبيعي متجدد لابد من حمايتها من الانجراف ومن التلوث ، كما ان غياب العناصر المعدنية او بعضها يؤثر على نمو النباتات او انقراضها في بعض الاحيان والحالات ، مما يؤدي الى اختلال التوازن بين الانواع النباتية وما ينشأ عنه من اختلاف مشابه في انواع الكائنات الحيوانية .</a:t>
            </a:r>
          </a:p>
        </p:txBody>
      </p:sp>
    </p:spTree>
    <p:extLst>
      <p:ext uri="{BB962C8B-B14F-4D97-AF65-F5344CB8AC3E}">
        <p14:creationId xmlns:p14="http://schemas.microsoft.com/office/powerpoint/2010/main" val="266817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مكونات النظام البيئي</a:t>
            </a:r>
            <a:endParaRPr lang="ar-IQ" dirty="0"/>
          </a:p>
        </p:txBody>
      </p:sp>
      <p:sp>
        <p:nvSpPr>
          <p:cNvPr id="3" name="Content Placeholder 2"/>
          <p:cNvSpPr>
            <a:spLocks noGrp="1"/>
          </p:cNvSpPr>
          <p:nvPr>
            <p:ph idx="1"/>
          </p:nvPr>
        </p:nvSpPr>
        <p:spPr/>
        <p:txBody>
          <a:bodyPr>
            <a:normAutofit fontScale="47500" lnSpcReduction="20000"/>
          </a:bodyPr>
          <a:lstStyle/>
          <a:p>
            <a:pPr marL="0" indent="0" algn="r">
              <a:buNone/>
            </a:pPr>
            <a:r>
              <a:rPr lang="ar-IQ" dirty="0"/>
              <a:t>ب- المكونات الحية : وتشمل الكائنات التي تتمتع بمظاهر احياة من تغذية وتنفس وحركة وتكاثر، وتقسم بحسب شكل حصولها على الغذاء الى كائنات (منتجة ، ومستهلكة ، ومحللة ) .                                     </a:t>
            </a:r>
            <a:endParaRPr lang="en-US" dirty="0"/>
          </a:p>
          <a:p>
            <a:pPr marL="0" indent="0" algn="r">
              <a:buNone/>
            </a:pPr>
            <a:r>
              <a:rPr lang="ar-IQ" dirty="0"/>
              <a:t>1- الكائنات المنتجة :كالنباتات الخضراء وبعض الكائنات الدقيقة القادرة على صنع الغذاء لنفسها معتمدة على الوسط الذي تعيش فيه ، وتشكل النباتات الخضراء المصدر الاول لغذاء الكائنات الحية الاخرى .                   </a:t>
            </a:r>
            <a:endParaRPr lang="en-US" dirty="0"/>
          </a:p>
          <a:p>
            <a:pPr marL="0" indent="0" algn="r">
              <a:buNone/>
            </a:pPr>
            <a:r>
              <a:rPr lang="ar-IQ" dirty="0"/>
              <a:t>2- الكائنات المستهلكة : تأخذ الغذاء جاهزا من الكائنات المنتجة او من كائنات مستهلكة اخرى ، كالانسان والحيوانات اكلة الاعشاب واكلة اللحوم .                                                                                   </a:t>
            </a:r>
            <a:endParaRPr lang="en-US" dirty="0"/>
          </a:p>
          <a:p>
            <a:pPr marL="0" indent="0" algn="r">
              <a:buNone/>
            </a:pPr>
            <a:r>
              <a:rPr lang="ar-IQ" dirty="0"/>
              <a:t>                                                                               </a:t>
            </a:r>
            <a:endParaRPr lang="en-US" dirty="0"/>
          </a:p>
          <a:p>
            <a:pPr marL="0" indent="0" algn="r">
              <a:buNone/>
            </a:pPr>
            <a:r>
              <a:rPr lang="ar-IQ" dirty="0"/>
              <a:t>3- الكائنات المحللة : كالبكتريا والفطريات التي تتغذى على جثث الكائنات المنجة والمستهلكة وعلى الفضلات العضوية ، وتحولها الى مواد بسيطة تعود الى الارض مغلقة بذلك دائرة تحول المواد الغذائية ، وهكذا فهي تساهم في التوازن البيئي .                                                                                      </a:t>
            </a:r>
            <a:endParaRPr lang="en-US" dirty="0"/>
          </a:p>
          <a:p>
            <a:pPr marL="0" indent="0" algn="r">
              <a:buNone/>
            </a:pPr>
            <a:r>
              <a:rPr lang="ar-IQ" dirty="0"/>
              <a:t> </a:t>
            </a:r>
            <a:endParaRPr lang="en-US" dirty="0"/>
          </a:p>
          <a:p>
            <a:pPr marL="0" indent="0" algn="r">
              <a:buNone/>
            </a:pPr>
            <a:r>
              <a:rPr lang="ar-IQ" dirty="0"/>
              <a:t>ج- الطاقة : الشمس مصدر الطاقة لأي بيئة وهي طاقة نظيفة ، بالدفء وبالتالي الحياة  :</a:t>
            </a:r>
            <a:endParaRPr lang="en-US" dirty="0"/>
          </a:p>
          <a:p>
            <a:pPr marL="0" indent="0" algn="r">
              <a:buNone/>
            </a:pPr>
            <a:r>
              <a:rPr lang="ar-IQ" dirty="0"/>
              <a:t>- تحصل النباتات الخضراء على الكثير من الطاقة التي تصلنا من الشمس بشكل مباشر بعملية التركيب الضوئي ، ثم تنتقل الى الكائنات الاخرى عن طريق التغذية ( الاستهلاك ) .</a:t>
            </a:r>
            <a:endParaRPr lang="en-US" dirty="0"/>
          </a:p>
          <a:p>
            <a:pPr marL="0" indent="0" algn="r">
              <a:buNone/>
            </a:pPr>
            <a:r>
              <a:rPr lang="ar-IQ" dirty="0"/>
              <a:t>- تحتاج جميع الكائنات الحية الى الغذاء بوصفه مصدراَ للطاقة والنمو والتكاثر وكل الافعال الحيوية .</a:t>
            </a:r>
            <a:endParaRPr lang="en-US" dirty="0"/>
          </a:p>
          <a:p>
            <a:pPr marL="0" indent="0" algn="r">
              <a:buNone/>
            </a:pPr>
            <a:r>
              <a:rPr lang="ar-IQ" dirty="0"/>
              <a:t>- بعض الطاقة الشمسية مخزونة في الفحم والنفط والغاز الطبيعي .</a:t>
            </a:r>
            <a:endParaRPr lang="en-US" dirty="0"/>
          </a:p>
          <a:p>
            <a:pPr marL="0" indent="0" algn="r">
              <a:buNone/>
            </a:pPr>
            <a:endParaRPr lang="ar-IQ" dirty="0"/>
          </a:p>
        </p:txBody>
      </p:sp>
    </p:spTree>
    <p:extLst>
      <p:ext uri="{BB962C8B-B14F-4D97-AF65-F5344CB8AC3E}">
        <p14:creationId xmlns:p14="http://schemas.microsoft.com/office/powerpoint/2010/main" val="3637008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867</Words>
  <Application>Microsoft Office PowerPoint</Application>
  <PresentationFormat>On-screen Show (4:3)</PresentationFormat>
  <Paragraphs>56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التلوث البيئي المحاضرة الاولى  مدخل الى علم البيئة</vt:lpstr>
      <vt:lpstr>علم البيئة</vt:lpstr>
      <vt:lpstr>العوامل التي أدت الى تطور علم البيئة </vt:lpstr>
      <vt:lpstr>العوامل التي أدت الى تطور علم البيئة</vt:lpstr>
      <vt:lpstr>PowerPoint Presentation</vt:lpstr>
      <vt:lpstr>مكونات النظام البيئي</vt:lpstr>
      <vt:lpstr>مكونات النظام البيئي</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الاولى  مدخل الى علم البيئة</dc:title>
  <dc:creator>Wafa</dc:creator>
  <cp:lastModifiedBy>Wafa</cp:lastModifiedBy>
  <cp:revision>3</cp:revision>
  <dcterms:created xsi:type="dcterms:W3CDTF">2006-08-16T00:00:00Z</dcterms:created>
  <dcterms:modified xsi:type="dcterms:W3CDTF">2020-03-03T20:29:18Z</dcterms:modified>
</cp:coreProperties>
</file>